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8" r:id="rId2"/>
    <p:sldId id="256" r:id="rId3"/>
    <p:sldId id="257" r:id="rId4"/>
    <p:sldId id="259" r:id="rId5"/>
    <p:sldId id="261" r:id="rId6"/>
    <p:sldId id="258" r:id="rId7"/>
    <p:sldId id="274" r:id="rId8"/>
    <p:sldId id="271" r:id="rId9"/>
    <p:sldId id="275" r:id="rId10"/>
    <p:sldId id="264" r:id="rId11"/>
    <p:sldId id="267" r:id="rId12"/>
    <p:sldId id="273" r:id="rId13"/>
    <p:sldId id="262" r:id="rId14"/>
    <p:sldId id="263" r:id="rId15"/>
    <p:sldId id="268" r:id="rId16"/>
    <p:sldId id="266" r:id="rId17"/>
    <p:sldId id="269" r:id="rId18"/>
    <p:sldId id="270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2949B0-D440-41DB-93E5-2DBA77C3F745}">
          <p14:sldIdLst>
            <p14:sldId id="278"/>
            <p14:sldId id="256"/>
            <p14:sldId id="257"/>
            <p14:sldId id="259"/>
            <p14:sldId id="261"/>
            <p14:sldId id="258"/>
          </p14:sldIdLst>
        </p14:section>
        <p14:section name="Untitled Section" id="{A929F748-5921-47C7-B409-55F7DC9B336E}">
          <p14:sldIdLst>
            <p14:sldId id="274"/>
            <p14:sldId id="271"/>
            <p14:sldId id="275"/>
            <p14:sldId id="264"/>
            <p14:sldId id="267"/>
            <p14:sldId id="273"/>
            <p14:sldId id="262"/>
            <p14:sldId id="263"/>
            <p14:sldId id="268"/>
            <p14:sldId id="266"/>
            <p14:sldId id="269"/>
            <p14:sldId id="270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FFFF"/>
    <a:srgbClr val="CCFFCC"/>
    <a:srgbClr val="DDDDFF"/>
    <a:srgbClr val="E5FFE5"/>
    <a:srgbClr val="003399"/>
    <a:srgbClr val="000099"/>
    <a:srgbClr val="F6DBF9"/>
    <a:srgbClr val="D1FFFF"/>
    <a:srgbClr val="E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874A4-8EA2-4218-9E0E-405EEA93CB60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821B5-52A3-4DFF-A4FD-56FA93943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জানিয়ে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প্রতি শিক্ষার্থীদের মনোযোগ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আকর্ষ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করা যেতে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4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latin typeface="NikoshBAN" pitchFamily="2" charset="0"/>
                <a:cs typeface="NikoshBAN" pitchFamily="2" charset="0"/>
              </a:rPr>
              <a:t> বোর্ড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ব্যবহার করে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শিক্ষার্থীদের দ্বারা সমস্যাটির সমাধান করতে শিক্ষক সহায়তা করতে পারেন।</a:t>
            </a:r>
            <a:endParaRPr lang="en-US" sz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74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কাজটি সমাধান</a:t>
            </a:r>
            <a:r>
              <a:rPr lang="bn-IN" baseline="0" dirty="0" smtClean="0"/>
              <a:t> করতে ২ মিনিট সময় দেয়া যেতে পারে।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প্রয়ো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জনে শিক্ষক প্রশ্নত্তোরের মাধ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মে সঠিক উত্তরটি নির্ণয়ে সহায়তা করতে পারেন।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27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বাজারে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ভোজ্যতেল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কীভাবে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বিক্রয়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হয়?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কী কী মাপের বোতল পাওয়া যায়?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শিক্ষক প্রশ্নত্তোরের মাধ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মে উত্তর জা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চেষ্টা করতে পারেন।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3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latin typeface="NikoshBAN" pitchFamily="2" charset="0"/>
                <a:cs typeface="NikoshBAN" pitchFamily="2" charset="0"/>
              </a:rPr>
              <a:t> বোর্ড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ব্যবহার করে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শিক্ষার্থীদের দ্বারা সমস্যাটির সমাধান করতে শিক্ষক সহায়তা করতে পারেন। </a:t>
            </a:r>
            <a:endParaRPr lang="en-US" sz="1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সমস্যাটি শিক্ষার্থীরা</a:t>
            </a:r>
            <a:r>
              <a:rPr lang="bn-IN" baseline="0" dirty="0" smtClean="0"/>
              <a:t> খাতায় সমাধান করলে শিক্ষক দেখে শিক্ষার্থীকে উৎসাহিত করতে পারেন। সঠিক উত্তর শিক্ষার্থী দ্বারা বোর্ডে লেখানো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বিভিন্ন মাপনীর সম্পর্কে জানতে চাওয়া  যেতে পারে।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46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</a:t>
            </a:r>
            <a:r>
              <a:rPr lang="bn-IN" dirty="0" smtClean="0"/>
              <a:t>বাড়ির কাজের খাতাগুলো</a:t>
            </a:r>
            <a:r>
              <a:rPr lang="bn-IN" baseline="0" dirty="0" smtClean="0"/>
              <a:t> দেখে শিক্ষার্থীদের সচেতন করে </a:t>
            </a:r>
            <a:r>
              <a:rPr lang="bn-IN" baseline="0" smtClean="0"/>
              <a:t>তুলতে এবং দক্ষতা অর্জনে সহায়তা করতে পারেন</a:t>
            </a:r>
            <a:r>
              <a:rPr lang="bn-IN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9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mtClean="0"/>
              <a:t>ধন্যবাদ</a:t>
            </a:r>
            <a:r>
              <a:rPr lang="bn-IN" baseline="0" smtClean="0"/>
              <a:t> জানিয়ে শ্রেণির কাজ সমাপ্তঙহোষণা করা যেতে পারে।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2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স্লাতডটি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হাইড করে রাখা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0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দোকানে কী বিক্রয় হচ্ছে?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/>
              <a:t> প্রশ্নত্তোরের মাধ্যমে অনুকুল পরিবেশ সৃস্টি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তরল পদার্থ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কিসে আছে? পাত্রের আকার কেমন?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নিকট প্রশ্ন করে উত্তর জানার চেষ্টা করে আজকের পাঠ ঘোশণা করা যেতে পারে।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85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হাইড করে রাখা যেতে পারে অথবা দেখানো যেতে পারে।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5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 কেরোসিন</a:t>
            </a:r>
            <a:r>
              <a:rPr lang="bn-IN" baseline="0" dirty="0" smtClean="0"/>
              <a:t> কী পদার্থ? কিসে ঢালা হচ্ছে? পাত্রটির নাম কী? পানির পরিমান কত? আয়তন কত? </a:t>
            </a:r>
            <a:r>
              <a:rPr lang="bn-IN" dirty="0" smtClean="0"/>
              <a:t>শিক্ষক</a:t>
            </a:r>
            <a:r>
              <a:rPr lang="bn-IN" baseline="0" dirty="0" smtClean="0"/>
              <a:t> </a:t>
            </a:r>
            <a:r>
              <a:rPr lang="bn-IN" dirty="0" smtClean="0"/>
              <a:t>প্রশ্নত্তোরের</a:t>
            </a:r>
            <a:r>
              <a:rPr lang="bn-IN" baseline="0" dirty="0" smtClean="0"/>
              <a:t> মাধ্যমে শিক্ষার্থীদের দ্বারা তরল পদার্থের সংগা জানার চেস্টা করতে পারেন এবং বোর্ডে লেখাতে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1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তরল পদার্থের</a:t>
            </a:r>
            <a:r>
              <a:rPr lang="bn-IN" baseline="0" dirty="0" smtClean="0"/>
              <a:t> আয়তন </a:t>
            </a:r>
            <a:r>
              <a:rPr lang="bn-IN" dirty="0" smtClean="0"/>
              <a:t>পরিমাপের জন্য কী প্রয়োজন? </a:t>
            </a:r>
            <a:r>
              <a:rPr lang="bn-IN" baseline="0" dirty="0" smtClean="0"/>
              <a:t> বাস্তব </a:t>
            </a:r>
            <a:r>
              <a:rPr lang="bn-IN" baseline="0" dirty="0" smtClean="0"/>
              <a:t>উপকর</a:t>
            </a:r>
            <a:r>
              <a:rPr lang="en-US" baseline="0" dirty="0" smtClean="0"/>
              <a:t>ণ</a:t>
            </a:r>
            <a:r>
              <a:rPr lang="bn-IN" baseline="0" dirty="0" smtClean="0"/>
              <a:t> </a:t>
            </a:r>
            <a:r>
              <a:rPr lang="bn-IN" baseline="0" dirty="0" smtClean="0"/>
              <a:t>দ্বারা পরিমাপের কৌশল শিক্ষার্থীদের দেখানো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পাত্রগুলো দ্বারা কী মাপা হয়? ডিজিটাল মাপনি দ্বারা কী মাপা হয়? বাস্তব </a:t>
            </a:r>
            <a:r>
              <a:rPr lang="bn-IN" dirty="0" smtClean="0"/>
              <a:t>উপকর</a:t>
            </a:r>
            <a:r>
              <a:rPr lang="en-US" dirty="0" err="1" smtClean="0"/>
              <a:t>ণে</a:t>
            </a:r>
            <a:r>
              <a:rPr lang="bn-IN" dirty="0" smtClean="0"/>
              <a:t>র </a:t>
            </a:r>
            <a:r>
              <a:rPr lang="bn-IN" dirty="0" smtClean="0"/>
              <a:t>মাধ্যমে</a:t>
            </a:r>
            <a:r>
              <a:rPr lang="bn-IN" baseline="0" dirty="0" smtClean="0"/>
              <a:t> দেশীয় মাপনি প্রদর্শন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20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শিক্ষার্থী</a:t>
            </a:r>
            <a:r>
              <a:rPr lang="bn-IN" baseline="0" dirty="0" smtClean="0"/>
              <a:t> দ্বারা বোর্ডে সম্পর্কটি লেখানোর সহায়তা 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21B5-52A3-4DFF-A4FD-56FA93943B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6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571500" y="1659285"/>
            <a:ext cx="8115300" cy="4031873"/>
          </a:xfrm>
          <a:prstGeom prst="rect">
            <a:avLst/>
          </a:prstGeom>
          <a:solidFill>
            <a:srgbClr val="F5E1FB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F-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নীচে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850642"/>
            <a:ext cx="7467600" cy="5016758"/>
          </a:xfrm>
          <a:prstGeom prst="rect">
            <a:avLst/>
          </a:prstGeom>
          <a:solidFill>
            <a:srgbClr val="DEFFB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 পদার্থ পরিমাপে মেট্রিক এককাবলি</a:t>
            </a:r>
          </a:p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১০০০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ঘনসেন্টিমিটার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=     ১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ঘনডেসিমিটার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১০০০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ঘনডেসিমিটার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=     ১  ঘনমিটার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১০০০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ঘনসেন্টিমিটার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=     ১  লিটার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ঘনসেন্টিমিটার      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=     ১  মিলিলিটার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 লিটার বিশুদ্ধ পানির ওজন   =     ১  কিলোগ্রাম</a:t>
            </a:r>
          </a:p>
          <a:p>
            <a:pPr marL="514350" indent="-514350">
              <a:buAutoNum type="arabicPlain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ঘনইঞ্চি            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=  ১৬.৩৯ মিলিলিটার(প্রায়) </a:t>
            </a:r>
          </a:p>
          <a:p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 পদার্থ পরিমাপের আদর্শ একক হল লিটার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6390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0560" y="4648200"/>
            <a:ext cx="7620000" cy="1569660"/>
          </a:xfrm>
          <a:prstGeom prst="rect">
            <a:avLst/>
          </a:prstGeom>
          <a:solidFill>
            <a:srgbClr val="F6DBF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একটি পরিবারে দৈনিক ১.২৫ লিটার দুধ লাগে। প্রতি লিটার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দুধের দাম ৫২ টাকা হলে, ঐ পরিবারে অক্টোবর মাসে কত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টাকার দুধ লাগবে?                                   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16062" r="15155" b="16062"/>
          <a:stretch/>
        </p:blipFill>
        <p:spPr>
          <a:xfrm>
            <a:off x="5181600" y="1280161"/>
            <a:ext cx="3364483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4350" y="5015805"/>
            <a:ext cx="8031733" cy="1384995"/>
          </a:xfrm>
          <a:prstGeom prst="rect">
            <a:avLst/>
          </a:prstGeom>
          <a:solidFill>
            <a:srgbClr val="E5FFE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একজন রোগী প্রতিদিন তিনটি বোতল থেকে যথাক্রমে  ৫মিঃলিঃ,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১০মিঃলিঃ ও ১৫মিঃলিঃ ঔষধ সেবন করে। সে এক সপ্তাহে কতটুকু ঔষধ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সেবন করে?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" y="457200"/>
            <a:ext cx="8031733" cy="707886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1" b="4338"/>
          <a:stretch/>
        </p:blipFill>
        <p:spPr>
          <a:xfrm>
            <a:off x="514350" y="1295399"/>
            <a:ext cx="4605099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85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33400"/>
            <a:ext cx="8001000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বর্তমানে ভোজ্যতেল বোতলজাত করে বিক্রি হচ্ছে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739825"/>
            <a:ext cx="8001000" cy="584775"/>
          </a:xfrm>
          <a:prstGeom prst="rect">
            <a:avLst/>
          </a:prstGeom>
          <a:solidFill>
            <a:srgbClr val="DDD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১, ২, ৫ ও  ৮ লিটারের বোতল বেশি ব্যবহৃত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r="21018"/>
          <a:stretch/>
        </p:blipFill>
        <p:spPr>
          <a:xfrm>
            <a:off x="630382" y="1489364"/>
            <a:ext cx="2673927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r="27526" b="3637"/>
          <a:stretch/>
        </p:blipFill>
        <p:spPr>
          <a:xfrm>
            <a:off x="3349335" y="1558636"/>
            <a:ext cx="1260765" cy="3671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5454" r="31684" b="5253"/>
          <a:stretch/>
        </p:blipFill>
        <p:spPr>
          <a:xfrm>
            <a:off x="4800600" y="1624446"/>
            <a:ext cx="1066800" cy="3539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49815"/>
            <a:ext cx="2151610" cy="34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63" y="4167554"/>
            <a:ext cx="8143875" cy="2246769"/>
          </a:xfrm>
          <a:prstGeom prst="rect">
            <a:avLst/>
          </a:prstGeom>
          <a:solidFill>
            <a:srgbClr val="E5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পরিবারে মাসিক ২ লিটার সরিষার তেল, ৬.৫ লিটার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সয়াবিন তেল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এবং ১.৫ লিটার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রি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কেল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তেল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ব্যবহৃত হয়।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ক. ঐ পরিবারে মাসে কত মিলিলিটার তেল ব্যবহৃত হয়?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খ. এক মাসে তেল বাবদ কত খরচ হবে?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গ.  এক বছরে কোন প্রকার তেল কতটুকু প্রয়োজন হবে?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85775"/>
            <a:ext cx="813435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1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3400"/>
            <a:ext cx="7543800" cy="707886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038600"/>
            <a:ext cx="7543800" cy="2246769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মোটরগাড়ি ১০ লিটার ডিজেলে ৮০ কিলোমিটার যায়।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প্রতি লিটার ডিজেলের দাম ৯৯ টাকা।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মাসে কত লিটার তেল খরচ হল?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খ. এক সপ্তাহে কত টাকার তেল ক্রয় করা হল?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গ.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৪৮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কিলোমিটার যেতে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টাকার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ডিজেল প্রয়োজন?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41286"/>
            <a:ext cx="4762500" cy="27973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1241286"/>
            <a:ext cx="2724150" cy="27973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34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511314"/>
            <a:ext cx="7848600" cy="707886"/>
          </a:xfrm>
          <a:prstGeom prst="rect">
            <a:avLst/>
          </a:prstGeom>
          <a:solidFill>
            <a:srgbClr val="DDD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/>
          <a:stretch/>
        </p:blipFill>
        <p:spPr bwMode="auto">
          <a:xfrm>
            <a:off x="5048250" y="1343740"/>
            <a:ext cx="3308033" cy="3352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730" y="4810780"/>
            <a:ext cx="5360670" cy="52322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 ট্যাংকটি পূর্ণ হতে কত মগ পানি লাগবে?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730" y="5344180"/>
            <a:ext cx="5360670" cy="523220"/>
          </a:xfrm>
          <a:prstGeom prst="rect">
            <a:avLst/>
          </a:prstGeom>
          <a:solidFill>
            <a:srgbClr val="F6DBF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এক মগ পানি কত মিলিলিটারের সমান?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730" y="5877580"/>
            <a:ext cx="5360670" cy="523220"/>
          </a:xfrm>
          <a:prstGeom prst="rect">
            <a:avLst/>
          </a:prstGeom>
          <a:solidFill>
            <a:srgbClr val="D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 এক মগ পানি কত ঘনসেন্টিমিটারের সমান?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2159" y="4810780"/>
            <a:ext cx="2530793" cy="52322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১৮০০ মগ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55970" y="5341740"/>
            <a:ext cx="2526982" cy="523220"/>
          </a:xfrm>
          <a:prstGeom prst="rect">
            <a:avLst/>
          </a:prstGeom>
          <a:solidFill>
            <a:srgbClr val="F6DBF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১৫০০ মিলিলিটার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8829" y="5877580"/>
            <a:ext cx="2504123" cy="523220"/>
          </a:xfrm>
          <a:prstGeom prst="rect">
            <a:avLst/>
          </a:prstGeom>
          <a:solidFill>
            <a:srgbClr val="D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১৫০০ ঘনসেন্টিমিটার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3740"/>
            <a:ext cx="3267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9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9" grpId="0" animBg="1"/>
      <p:bldP spid="20" grpId="0" animBg="1"/>
      <p:bldP spid="13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801469"/>
            <a:ext cx="8046720" cy="646331"/>
          </a:xfrm>
          <a:prstGeom prst="rect">
            <a:avLst/>
          </a:prstGeom>
          <a:solidFill>
            <a:srgbClr val="F6DBF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2514600"/>
            <a:ext cx="8077200" cy="310854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ফিলিং স্টেশনে দৈনিক ১২০০ লিটার ডিজেল ও ২০০০ লিটার 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পেট্রোল বিক্রয় হয়। প্রতি লিটার পেট্রোল ৯৫ টাকা এবং ডিজেল ৮০ টাকা ।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ক. দৈনিক কত লিটার তেল বিক্রয় হয়?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খ. দৈনিক কত টাকা বিক্রয় হয়?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গ. ডিজেল থেকে কত টাকা কম বিক্রয়মূল্য পাওয়া গেল?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8001000" cy="5871209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28764" y="4648200"/>
            <a:ext cx="2962671" cy="156966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bn-BD" sz="9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457200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কন্টেন্ট সম্পাদক হিসেবে যাঁদের নির্দেশনা, পরামর্শ </a:t>
            </a:r>
            <a:endParaRPr lang="en-US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495800"/>
            <a:ext cx="8305800" cy="156966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রায়হানা তছলিম, সহযোগী অধ্যাপক,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হাম্মদ</a:t>
            </a:r>
            <a:r>
              <a:rPr lang="bn-IN" sz="320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আহসানুল আলম, সহকারী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অধ্যাপক, টিটিসি</a:t>
            </a:r>
            <a:r>
              <a:rPr lang="bn-IN" sz="3200">
                <a:latin typeface="NikoshBAN" pitchFamily="2" charset="0"/>
                <a:cs typeface="NikoshBAN" pitchFamily="2" charset="0"/>
              </a:rPr>
              <a:t>, ফেনী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রাজিয়া বেগম, প্রভাষক,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3058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8033" y="4724400"/>
            <a:ext cx="3013967" cy="1569660"/>
          </a:xfrm>
          <a:prstGeom prst="rect">
            <a:avLst/>
          </a:prstGeom>
          <a:noFill/>
        </p:spPr>
        <p:txBody>
          <a:bodyPr wrap="none" rtlCol="0">
            <a:prstTxWarp prst="textWave4">
              <a:avLst/>
            </a:prstTxWarp>
            <a:spAutoFit/>
          </a:bodyPr>
          <a:lstStyle/>
          <a:p>
            <a:pPr algn="ctr"/>
            <a:r>
              <a:rPr lang="bn-BD" sz="9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105400" y="619155"/>
            <a:ext cx="3605474" cy="544764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পরিকল্পনাঃ শ্রেণির কাজ</a:t>
            </a:r>
            <a:endParaRPr lang="en-US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সপ্তম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বিষয়ঃ গণিত</a:t>
            </a: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তৃতীয়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নামঃ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endParaRPr lang="bn-BD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বিষয়বস্তুঃ</a:t>
            </a:r>
            <a:r>
              <a:rPr lang="bn-BD" sz="3200" dirty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তরল পদার্থের</a:t>
            </a: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আয়তন পরিমাপ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200" dirty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৫ মিনিট</a:t>
            </a:r>
            <a:endParaRPr lang="bn-BD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তারিখঃ ১২/১০/২০১৪</a:t>
            </a:r>
            <a:endParaRPr lang="en-US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4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7200" y="608269"/>
            <a:ext cx="4520460" cy="53969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দেবদাস কর্মকার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সিনিয়র সহকারী শিক্ষক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নিউ মডেল বহুমুখী উচ্চ বিদ্যালয়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রাসেল স্কয়ার,শুক্রাবাদ,ঢাকা-১২০৭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মোবাইলঃ ০১৭১৫০১৬১৫৬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debdaskrmkr@yahoo.com</a:t>
            </a:r>
          </a:p>
          <a:p>
            <a:pPr algn="ctr"/>
            <a:endParaRPr lang="bn-IN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2002971" y="4572000"/>
            <a:ext cx="1447800" cy="136805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5562600"/>
            <a:ext cx="7924800" cy="58477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দোকানটি থেকে বিভিন্ন প্রকার তেল বিক্রয় হচ্ছে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8650"/>
            <a:ext cx="79248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8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58" y="1371600"/>
            <a:ext cx="7427032" cy="4238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0859" y="511314"/>
            <a:ext cx="7427031" cy="707886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তরল পদার্থের আয়তন পরিমাপ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859" y="5715000"/>
            <a:ext cx="7427032" cy="707886"/>
          </a:xfrm>
          <a:prstGeom prst="rect">
            <a:avLst/>
          </a:prstGeom>
          <a:solidFill>
            <a:srgbClr val="DDD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তরল পদার্থ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বিভিন্ন আকারের পাত্রে আছে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897553"/>
            <a:ext cx="7772400" cy="5386090"/>
          </a:xfrm>
          <a:prstGeom prst="rect">
            <a:avLst/>
          </a:prstGeom>
          <a:solidFill>
            <a:srgbClr val="F6DBF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এই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পাঠ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থেকে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শিক্ষার্থীরা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-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  <a:sym typeface="Wingdings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তরল পদার্থের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,</a:t>
            </a:r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  <a:sym typeface="Wingdings"/>
            </a:endParaRP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১। আয়তন কী তা বলতে পারবে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;</a:t>
            </a:r>
            <a:endParaRPr lang="en-US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আয়তন পরিমাপের বিভিন্ন একক বলতে 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আয়তন পরিমাপের মেট্রিক পদ্ধতি ব্যাখ্যা করতে 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বিভিন্ন আয়তন পরিমাপক বর্ণনা করতে 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আয়তন পরিমাপ সংক্রান্ত সমস্যার সমাধান করতে পারবে।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41580"/>
          <a:stretch/>
        </p:blipFill>
        <p:spPr>
          <a:xfrm>
            <a:off x="7010400" y="685800"/>
            <a:ext cx="1627632" cy="4800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7" name="Can 6"/>
          <p:cNvSpPr/>
          <p:nvPr/>
        </p:nvSpPr>
        <p:spPr>
          <a:xfrm>
            <a:off x="4689764" y="1600200"/>
            <a:ext cx="1862068" cy="3733800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4724400" y="609600"/>
            <a:ext cx="1827432" cy="4724401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5715000"/>
            <a:ext cx="8104632" cy="52322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কোনো তরল পদার্থ পাত্রের কতটা জায়গা জুড়ে থাকে তা এর আয়তন।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5800" y="609600"/>
            <a:ext cx="3657600" cy="4724400"/>
            <a:chOff x="685800" y="609600"/>
            <a:chExt cx="3657600" cy="4724400"/>
          </a:xfrm>
        </p:grpSpPr>
        <p:grpSp>
          <p:nvGrpSpPr>
            <p:cNvPr id="2" name="Group 1"/>
            <p:cNvGrpSpPr/>
            <p:nvPr/>
          </p:nvGrpSpPr>
          <p:grpSpPr>
            <a:xfrm>
              <a:off x="685800" y="609600"/>
              <a:ext cx="3657600" cy="4724400"/>
              <a:chOff x="1935480" y="895350"/>
              <a:chExt cx="2381250" cy="405384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480" y="895350"/>
                <a:ext cx="2381250" cy="238125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75" t="4167" r="29375" b="6833"/>
              <a:stretch/>
            </p:blipFill>
            <p:spPr>
              <a:xfrm>
                <a:off x="2800350" y="2914650"/>
                <a:ext cx="1257300" cy="20345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Flowchart: Delay 4"/>
              <p:cNvSpPr/>
              <p:nvPr/>
            </p:nvSpPr>
            <p:spPr>
              <a:xfrm rot="16200000">
                <a:off x="3200400" y="2608326"/>
                <a:ext cx="612648" cy="612648"/>
              </a:xfrm>
              <a:prstGeom prst="flowChartDelay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152368" y="4148460"/>
              <a:ext cx="1581431" cy="584775"/>
            </a:xfrm>
            <a:prstGeom prst="rect">
              <a:avLst/>
            </a:prstGeom>
            <a:solidFill>
              <a:srgbClr val="CC3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কেরোসিন</a:t>
              </a:r>
              <a:endPara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55639" y="1066800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82025"/>
            <a:ext cx="7924800" cy="584775"/>
          </a:xfrm>
          <a:prstGeom prst="rect">
            <a:avLst/>
          </a:prstGeom>
          <a:solidFill>
            <a:srgbClr val="F6DBF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34236"/>
              </p:ext>
            </p:extLst>
          </p:nvPr>
        </p:nvGraphicFramePr>
        <p:xfrm>
          <a:off x="4114800" y="279025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79025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9600" y="5739825"/>
            <a:ext cx="7924800" cy="584775"/>
          </a:xfrm>
          <a:prstGeom prst="rect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 পদার্থ বিভিন্ন মাপের  পাত্রের সাহায্যে পরিমাপ করা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14425"/>
            <a:ext cx="3886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72" y="2737139"/>
            <a:ext cx="2362199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1215390"/>
            <a:ext cx="4480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আয়তন পরিমাপের বিভিন্ন এককের পাত্র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37139"/>
            <a:ext cx="29718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" y="2667000"/>
            <a:ext cx="2514600" cy="29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8636" r="4242" b="13182"/>
          <a:stretch/>
        </p:blipFill>
        <p:spPr>
          <a:xfrm>
            <a:off x="4648200" y="3810000"/>
            <a:ext cx="3962400" cy="2590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33400"/>
            <a:ext cx="3962400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548640"/>
            <a:ext cx="3886201" cy="2438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121" r="1665" b="6606"/>
          <a:stretch/>
        </p:blipFill>
        <p:spPr>
          <a:xfrm>
            <a:off x="685798" y="3809562"/>
            <a:ext cx="3886201" cy="2587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315200" y="3800415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মাপনি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3800414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ডিজিটাল মাপনি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368" y="3090150"/>
            <a:ext cx="7936232" cy="584775"/>
          </a:xfrm>
          <a:prstGeom prst="rect">
            <a:avLst/>
          </a:prstGeom>
          <a:solidFill>
            <a:srgbClr val="D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সাধার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  দুধ, তৈল এবং অন্যান্য তরল পদার্থ মাপা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1780</TotalTime>
  <Words>918</Words>
  <Application>Microsoft Office PowerPoint</Application>
  <PresentationFormat>On-screen Show (4:3)</PresentationFormat>
  <Paragraphs>131</Paragraphs>
  <Slides>19</Slides>
  <Notes>17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NikoshBAN</vt:lpstr>
      <vt:lpstr>Times New Roman</vt:lpstr>
      <vt:lpstr>Verdana</vt:lpstr>
      <vt:lpstr>Vrinda</vt:lpstr>
      <vt:lpstr>Wingdings</vt:lpstr>
      <vt:lpstr>Wingdings 2</vt:lpstr>
      <vt:lpstr>Aspect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D karmoker</cp:lastModifiedBy>
  <cp:revision>189</cp:revision>
  <dcterms:created xsi:type="dcterms:W3CDTF">2006-08-16T00:00:00Z</dcterms:created>
  <dcterms:modified xsi:type="dcterms:W3CDTF">2016-08-06T10:43:07Z</dcterms:modified>
</cp:coreProperties>
</file>